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9" r:id="rId2"/>
    <p:sldId id="298" r:id="rId3"/>
    <p:sldId id="301" r:id="rId4"/>
    <p:sldId id="300" r:id="rId5"/>
    <p:sldId id="302" r:id="rId6"/>
    <p:sldId id="303" r:id="rId7"/>
    <p:sldId id="304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  <a:srgbClr val="0066FF"/>
    <a:srgbClr val="5791D7"/>
    <a:srgbClr val="F6C95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 snapToObjects="1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2"/>
    </p:cViewPr>
  </p:sorterViewPr>
  <p:notesViewPr>
    <p:cSldViewPr snapToGrid="0" snapToObjects="1"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9CC1-EB5A-47B9-8A5E-FBBA03BCB26B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C950-26CA-49B8-97A0-58B596A88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24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725A-A81D-4622-AEC5-D7CCB1F94B3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5EEA-260F-4185-8963-959745BF6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99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3179" y="-899"/>
            <a:ext cx="3683000" cy="68658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2289" y="1881852"/>
            <a:ext cx="5038265" cy="224023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2289" y="4281695"/>
            <a:ext cx="5038265" cy="1151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769" y="463416"/>
            <a:ext cx="4137700" cy="1053008"/>
          </a:xfrm>
          <a:prstGeom prst="rect">
            <a:avLst/>
          </a:prstGeom>
        </p:spPr>
      </p:pic>
      <p:pic>
        <p:nvPicPr>
          <p:cNvPr id="10" name="Imagen 9" descr="logo episig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52" y="5644503"/>
            <a:ext cx="2571658" cy="8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09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9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25" y="274638"/>
            <a:ext cx="7687474" cy="58980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Verdana" panose="020B0604030504040204" pitchFamily="34" charset="0"/>
                <a:cs typeface="Tahoma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Verdana" panose="020B0604030504040204" pitchFamily="34" charset="0"/>
                <a:cs typeface="Tahoma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Verdana" panose="020B0604030504040204" pitchFamily="34" charset="0"/>
                <a:cs typeface="Tahoma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Verdana" panose="020B0604030504040204" pitchFamily="34" charset="0"/>
                <a:cs typeface="Tahoma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Verdana" panose="020B0604030504040204" pitchFamily="34" charset="0"/>
                <a:cs typeface="Tahom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31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78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9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47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5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5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27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5621-0D5F-FB40-8A53-72BAADF09429}" type="datetimeFigureOut">
              <a:rPr lang="es-ES" smtClean="0"/>
              <a:t>26/10/2016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0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alphaModFix amt="10000"/>
          </a:blip>
          <a:stretch>
            <a:fillRect/>
          </a:stretch>
        </p:blipFill>
        <p:spPr>
          <a:xfrm>
            <a:off x="5461000" y="0"/>
            <a:ext cx="3683000" cy="686583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99325" y="274638"/>
            <a:ext cx="7687474" cy="58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38084"/>
            <a:ext cx="8229600" cy="498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333883"/>
            <a:ext cx="600337" cy="5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lang="es-ES" sz="4000" b="1" kern="1200" dirty="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2289" y="1881853"/>
            <a:ext cx="4989687" cy="1897006"/>
          </a:xfrm>
        </p:spPr>
        <p:txBody>
          <a:bodyPr/>
          <a:lstStyle/>
          <a:p>
            <a: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Práctica:</a:t>
            </a:r>
            <a:b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800" dirty="0" err="1" smtClean="0"/>
              <a:t>Heatmap</a:t>
            </a:r>
            <a:r>
              <a:rPr lang="es-ES" sz="2800" dirty="0" smtClean="0"/>
              <a:t> para datos de casos de dengue de </a:t>
            </a:r>
            <a:br>
              <a:rPr lang="es-ES" sz="2800" dirty="0" smtClean="0"/>
            </a:br>
            <a:r>
              <a:rPr lang="es-ES" sz="2800" dirty="0" smtClean="0"/>
              <a:t>2007-2014</a:t>
            </a:r>
            <a:endParaRPr lang="es-E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2289" y="3962477"/>
            <a:ext cx="4989687" cy="975949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Quito, 06 de julio de 2016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800" dirty="0" err="1" smtClean="0"/>
              <a:t>Plugin</a:t>
            </a:r>
            <a:r>
              <a:rPr lang="es-EC" sz="2800" dirty="0" smtClean="0"/>
              <a:t> </a:t>
            </a:r>
            <a:r>
              <a:rPr lang="es-EC" sz="2800" dirty="0" err="1" smtClean="0"/>
              <a:t>Heat</a:t>
            </a:r>
            <a:r>
              <a:rPr lang="es-EC" sz="2800" dirty="0" smtClean="0"/>
              <a:t> </a:t>
            </a:r>
            <a:r>
              <a:rPr lang="es-EC" sz="2800" dirty="0" err="1" smtClean="0"/>
              <a:t>Map</a:t>
            </a:r>
            <a:r>
              <a:rPr lang="es-EC" sz="2800" dirty="0" smtClean="0"/>
              <a:t> (</a:t>
            </a:r>
            <a:r>
              <a:rPr lang="es-EC" sz="2800" dirty="0" err="1" smtClean="0"/>
              <a:t>Qgis</a:t>
            </a:r>
            <a:r>
              <a:rPr lang="es-EC" sz="2800" dirty="0" smtClean="0"/>
              <a:t>)</a:t>
            </a:r>
            <a:endParaRPr lang="es-EC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55171" y="983854"/>
            <a:ext cx="8131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s-EC" dirty="0" smtClean="0"/>
              <a:t>Utiliza la estimación de densidad de </a:t>
            </a:r>
            <a:r>
              <a:rPr lang="es-EC" dirty="0" err="1" smtClean="0"/>
              <a:t>Kernel</a:t>
            </a:r>
            <a:r>
              <a:rPr lang="es-EC" dirty="0" smtClean="0"/>
              <a:t> para crear un </a:t>
            </a:r>
            <a:r>
              <a:rPr lang="es-EC" dirty="0" err="1" smtClean="0"/>
              <a:t>raster</a:t>
            </a:r>
            <a:r>
              <a:rPr lang="es-EC" dirty="0" smtClean="0"/>
              <a:t> </a:t>
            </a:r>
            <a:r>
              <a:rPr lang="es-EC" dirty="0"/>
              <a:t>de densidad (mapa de calor) </a:t>
            </a:r>
            <a:r>
              <a:rPr lang="es-EC" dirty="0" smtClean="0"/>
              <a:t>de una capa de puntos de entrada.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EC" dirty="0"/>
              <a:t>La densidad se calcula en base al número de puntos en una ubicación, de forma que un mayor número de puntos agrupados resulta en valores mayores. </a:t>
            </a:r>
            <a:endParaRPr lang="es-EC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EC" dirty="0" smtClean="0"/>
              <a:t>Se utiliza para encontrar donde hay una alta concentración de actividad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394" t="2415" r="62263" b="85681"/>
          <a:stretch/>
        </p:blipFill>
        <p:spPr>
          <a:xfrm>
            <a:off x="2422194" y="2857591"/>
            <a:ext cx="4228977" cy="15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162730"/>
            <a:ext cx="4562475" cy="50768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86743" y="289841"/>
            <a:ext cx="2024743" cy="646331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/>
              <a:t>Capa de puntos de </a:t>
            </a:r>
            <a:r>
              <a:rPr lang="es-EC" sz="1200" b="1" dirty="0" smtClean="0"/>
              <a:t>entrada : </a:t>
            </a:r>
          </a:p>
          <a:p>
            <a:r>
              <a:rPr lang="es-EC" sz="1200" dirty="0" smtClean="0"/>
              <a:t>Se usa para seleccionar la capa de puntos a analizar</a:t>
            </a:r>
            <a:endParaRPr lang="es-EC" sz="1200" dirty="0"/>
          </a:p>
        </p:txBody>
      </p:sp>
      <p:cxnSp>
        <p:nvCxnSpPr>
          <p:cNvPr id="9" name="Conector recto 8"/>
          <p:cNvCxnSpPr>
            <a:stCxn id="7" idx="1"/>
          </p:cNvCxnSpPr>
          <p:nvPr/>
        </p:nvCxnSpPr>
        <p:spPr>
          <a:xfrm flipH="1">
            <a:off x="2193189" y="613007"/>
            <a:ext cx="593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193189" y="613006"/>
            <a:ext cx="0" cy="1074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193189" y="1687286"/>
            <a:ext cx="2560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217227" y="133191"/>
            <a:ext cx="1752600" cy="1015663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Raster de salida :</a:t>
            </a:r>
          </a:p>
          <a:p>
            <a:r>
              <a:rPr lang="es-EC" sz="1200" dirty="0" smtClean="0"/>
              <a:t>Permite seleccionar la carpeta y colocar el nombre de archivo del </a:t>
            </a:r>
            <a:r>
              <a:rPr lang="es-EC" sz="1200" dirty="0" err="1" smtClean="0"/>
              <a:t>raster</a:t>
            </a:r>
            <a:r>
              <a:rPr lang="es-EC" sz="1200" dirty="0" smtClean="0"/>
              <a:t> de salida</a:t>
            </a:r>
            <a:endParaRPr lang="es-EC" sz="1200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6684509" y="1959429"/>
            <a:ext cx="2337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6918302" y="644430"/>
            <a:ext cx="0" cy="1314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14" idx="1"/>
          </p:cNvCxnSpPr>
          <p:nvPr/>
        </p:nvCxnSpPr>
        <p:spPr>
          <a:xfrm flipH="1">
            <a:off x="6918302" y="641023"/>
            <a:ext cx="298925" cy="3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27178" y="843447"/>
            <a:ext cx="1767087" cy="1015663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Formato del Raster de salida :</a:t>
            </a:r>
          </a:p>
          <a:p>
            <a:r>
              <a:rPr lang="es-EC" sz="1200" dirty="0" smtClean="0"/>
              <a:t>Se </a:t>
            </a:r>
            <a:r>
              <a:rPr lang="es-EC" sz="1200" dirty="0"/>
              <a:t>pueden elegir todos los formatos soportados por GDAL</a:t>
            </a:r>
            <a:endParaRPr lang="es-EC" sz="1200" dirty="0" smtClean="0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2113521" y="2253344"/>
            <a:ext cx="3459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066370" y="1230683"/>
            <a:ext cx="1958748" cy="1938992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Radio :</a:t>
            </a:r>
          </a:p>
          <a:p>
            <a:r>
              <a:rPr lang="es-EC" sz="1200" dirty="0" smtClean="0"/>
              <a:t>Se usa para especificar el radio de búsqueda del mapa de calor (o ancho de banda de </a:t>
            </a:r>
            <a:r>
              <a:rPr lang="es-EC" sz="1200" dirty="0" err="1" smtClean="0"/>
              <a:t>kernel</a:t>
            </a:r>
            <a:r>
              <a:rPr lang="es-EC" sz="1200" dirty="0" smtClean="0"/>
              <a:t>) en metros o unidades del </a:t>
            </a:r>
            <a:r>
              <a:rPr lang="es-EC" sz="1200" dirty="0"/>
              <a:t>mapa. El radio especifica la distancia alrededor de un punto a la que se notará la influencia del punto. </a:t>
            </a:r>
            <a:endParaRPr lang="es-EC" sz="1200" dirty="0" smtClean="0"/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6682004" y="2524424"/>
            <a:ext cx="3857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80042" y="1915300"/>
            <a:ext cx="1958748" cy="1384995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Filas y columnas: </a:t>
            </a:r>
          </a:p>
          <a:p>
            <a:r>
              <a:rPr lang="es-EC" sz="1200" dirty="0"/>
              <a:t>Utilizado para cambiar las dimensiones del </a:t>
            </a:r>
            <a:r>
              <a:rPr lang="es-EC" sz="1200" dirty="0" err="1"/>
              <a:t>ráster</a:t>
            </a:r>
            <a:r>
              <a:rPr lang="es-EC" sz="1200" dirty="0"/>
              <a:t> de salida. Estos valores también están ligados a los valores de </a:t>
            </a:r>
            <a:r>
              <a:rPr lang="es-EC" sz="1200" b="1" dirty="0"/>
              <a:t>Tamaño X </a:t>
            </a:r>
            <a:r>
              <a:rPr lang="es-EC" sz="1200" dirty="0"/>
              <a:t> y </a:t>
            </a:r>
            <a:r>
              <a:rPr lang="es-EC" sz="1200" b="1" dirty="0" smtClean="0"/>
              <a:t> </a:t>
            </a:r>
            <a:r>
              <a:rPr lang="es-EC" sz="1200" b="1" dirty="0"/>
              <a:t>Y de celda</a:t>
            </a:r>
            <a:r>
              <a:rPr lang="es-EC" sz="1200" dirty="0"/>
              <a:t>. </a:t>
            </a:r>
            <a:endParaRPr lang="es-EC" sz="1200" dirty="0" smtClean="0"/>
          </a:p>
        </p:txBody>
      </p:sp>
      <p:cxnSp>
        <p:nvCxnSpPr>
          <p:cNvPr id="36" name="Conector recto 35"/>
          <p:cNvCxnSpPr/>
          <p:nvPr/>
        </p:nvCxnSpPr>
        <p:spPr>
          <a:xfrm>
            <a:off x="2113521" y="1443175"/>
            <a:ext cx="0" cy="814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1894265" y="1443175"/>
            <a:ext cx="219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2193189" y="3230338"/>
            <a:ext cx="3459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2183499" y="2703494"/>
            <a:ext cx="0" cy="531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>
            <a:off x="2029099" y="2703494"/>
            <a:ext cx="1544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80042" y="3356485"/>
            <a:ext cx="1958748" cy="1384995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/>
              <a:t>Tamaño </a:t>
            </a:r>
            <a:r>
              <a:rPr lang="es-EC" sz="1200" b="1" dirty="0" smtClean="0"/>
              <a:t>X</a:t>
            </a:r>
            <a:r>
              <a:rPr lang="es-EC" sz="1200" dirty="0"/>
              <a:t> </a:t>
            </a:r>
            <a:r>
              <a:rPr lang="es-EC" sz="1200" b="1" dirty="0" smtClean="0"/>
              <a:t>y </a:t>
            </a:r>
            <a:r>
              <a:rPr lang="es-EC" sz="1200" b="1" dirty="0"/>
              <a:t>Y de celda</a:t>
            </a:r>
            <a:r>
              <a:rPr lang="es-EC" sz="1200" dirty="0"/>
              <a:t>: Controlan el tamaño geográfico de cada píxel en el </a:t>
            </a:r>
            <a:r>
              <a:rPr lang="es-EC" sz="1200" dirty="0" err="1" smtClean="0"/>
              <a:t>raster</a:t>
            </a:r>
            <a:r>
              <a:rPr lang="es-EC" sz="1200" dirty="0" smtClean="0"/>
              <a:t> </a:t>
            </a:r>
            <a:r>
              <a:rPr lang="es-EC" sz="1200" dirty="0"/>
              <a:t>de salida. </a:t>
            </a:r>
            <a:r>
              <a:rPr lang="es-EC" sz="1200" dirty="0" smtClean="0"/>
              <a:t>también </a:t>
            </a:r>
            <a:r>
              <a:rPr lang="es-EC" sz="1200" dirty="0"/>
              <a:t>cambiará el número de filas y columnas en el </a:t>
            </a:r>
            <a:r>
              <a:rPr lang="es-EC" sz="1200" dirty="0" err="1" smtClean="0"/>
              <a:t>raster</a:t>
            </a:r>
            <a:r>
              <a:rPr lang="es-EC" sz="1200" dirty="0" smtClean="0"/>
              <a:t> </a:t>
            </a:r>
            <a:r>
              <a:rPr lang="es-EC" sz="1200" dirty="0"/>
              <a:t>de salida. </a:t>
            </a:r>
            <a:endParaRPr lang="es-EC" sz="1200" dirty="0" smtClean="0"/>
          </a:p>
        </p:txBody>
      </p:sp>
      <p:cxnSp>
        <p:nvCxnSpPr>
          <p:cNvPr id="49" name="Conector recto 48"/>
          <p:cNvCxnSpPr/>
          <p:nvPr/>
        </p:nvCxnSpPr>
        <p:spPr>
          <a:xfrm flipH="1">
            <a:off x="2036321" y="4044333"/>
            <a:ext cx="1544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2190721" y="3470423"/>
            <a:ext cx="0" cy="578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2202739" y="3474341"/>
            <a:ext cx="3459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2548709" y="3116826"/>
            <a:ext cx="4041662" cy="213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Rectángulo 53"/>
          <p:cNvSpPr/>
          <p:nvPr/>
        </p:nvSpPr>
        <p:spPr>
          <a:xfrm>
            <a:off x="2548798" y="3368199"/>
            <a:ext cx="4041662" cy="213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CuadroTexto 54"/>
          <p:cNvSpPr txBox="1"/>
          <p:nvPr/>
        </p:nvSpPr>
        <p:spPr>
          <a:xfrm>
            <a:off x="90824" y="6092748"/>
            <a:ext cx="4045392" cy="646331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Relación de decadencia :</a:t>
            </a:r>
          </a:p>
          <a:p>
            <a:r>
              <a:rPr lang="es-EC" sz="1200" dirty="0" smtClean="0"/>
              <a:t>Se utiliza con </a:t>
            </a:r>
            <a:r>
              <a:rPr lang="es-EC" sz="1200" dirty="0" err="1" smtClean="0"/>
              <a:t>kernel</a:t>
            </a:r>
            <a:r>
              <a:rPr lang="es-EC" sz="1200" dirty="0" smtClean="0"/>
              <a:t> triangulares, </a:t>
            </a:r>
            <a:r>
              <a:rPr lang="es-EC" sz="1200" dirty="0"/>
              <a:t>para </a:t>
            </a:r>
            <a:r>
              <a:rPr lang="es-EC" sz="1200" dirty="0" smtClean="0"/>
              <a:t>controlar cómo </a:t>
            </a:r>
            <a:r>
              <a:rPr lang="es-EC" sz="1200" dirty="0"/>
              <a:t>disminuye el calor de una entidad con la distancia a la misma.</a:t>
            </a:r>
            <a:endParaRPr lang="es-EC" sz="1200" dirty="0" smtClean="0"/>
          </a:p>
        </p:txBody>
      </p:sp>
      <p:cxnSp>
        <p:nvCxnSpPr>
          <p:cNvPr id="57" name="Conector recto 56"/>
          <p:cNvCxnSpPr/>
          <p:nvPr/>
        </p:nvCxnSpPr>
        <p:spPr>
          <a:xfrm>
            <a:off x="2449286" y="4514333"/>
            <a:ext cx="0" cy="1578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2449286" y="4514333"/>
            <a:ext cx="141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99283" y="4797334"/>
            <a:ext cx="1939508" cy="1200329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radio </a:t>
            </a:r>
            <a:r>
              <a:rPr lang="es-EC" sz="1200" b="1" dirty="0"/>
              <a:t>a partir de campo</a:t>
            </a:r>
            <a:r>
              <a:rPr lang="es-EC" sz="1200" dirty="0"/>
              <a:t>: Establece el radio de búsqueda para cada entidad a partir de un campo de atributos de la capa de entrada.</a:t>
            </a:r>
            <a:endParaRPr lang="es-EC" sz="1200" b="1" dirty="0" smtClean="0"/>
          </a:p>
        </p:txBody>
      </p:sp>
      <p:cxnSp>
        <p:nvCxnSpPr>
          <p:cNvPr id="70" name="Conector recto 69"/>
          <p:cNvCxnSpPr/>
          <p:nvPr/>
        </p:nvCxnSpPr>
        <p:spPr>
          <a:xfrm flipH="1" flipV="1">
            <a:off x="2017081" y="5423787"/>
            <a:ext cx="227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2244856" y="3960659"/>
            <a:ext cx="0" cy="1463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2244856" y="3960659"/>
            <a:ext cx="3459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7087004" y="5824056"/>
            <a:ext cx="1939508" cy="830997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/>
              <a:t>Usar peso a partir de campo</a:t>
            </a:r>
            <a:r>
              <a:rPr lang="es-EC" sz="1200" dirty="0"/>
              <a:t>: Permite ponderar las entidades de entrada por un campo de atributos. </a:t>
            </a:r>
            <a:endParaRPr lang="es-EC" sz="1200" b="1" dirty="0" smtClean="0"/>
          </a:p>
        </p:txBody>
      </p:sp>
      <p:cxnSp>
        <p:nvCxnSpPr>
          <p:cNvPr id="76" name="Conector recto de flecha 75"/>
          <p:cNvCxnSpPr/>
          <p:nvPr/>
        </p:nvCxnSpPr>
        <p:spPr>
          <a:xfrm flipH="1">
            <a:off x="6544994" y="4239810"/>
            <a:ext cx="3733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6918302" y="4239810"/>
            <a:ext cx="0" cy="1999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 flipH="1">
            <a:off x="6932604" y="6239553"/>
            <a:ext cx="1544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7087004" y="3401837"/>
            <a:ext cx="1958748" cy="1754326"/>
          </a:xfrm>
          <a:prstGeom prst="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Forma del </a:t>
            </a:r>
            <a:r>
              <a:rPr lang="es-EC" sz="1200" b="1" dirty="0" err="1" smtClean="0"/>
              <a:t>kernel</a:t>
            </a:r>
            <a:r>
              <a:rPr lang="es-EC" sz="1200" b="1" dirty="0" smtClean="0"/>
              <a:t> :</a:t>
            </a:r>
          </a:p>
          <a:p>
            <a:r>
              <a:rPr lang="es-EC" sz="1200" dirty="0" smtClean="0"/>
              <a:t>La </a:t>
            </a:r>
            <a:r>
              <a:rPr lang="es-EC" sz="1200" dirty="0"/>
              <a:t>forma del </a:t>
            </a:r>
            <a:r>
              <a:rPr lang="es-EC" sz="1200" dirty="0" err="1"/>
              <a:t>kernel</a:t>
            </a:r>
            <a:r>
              <a:rPr lang="es-EC" sz="1200" dirty="0"/>
              <a:t> controla la proporción en la que la influencia de un punto disminuye a medida que aumenta la distancia desde el punto. Los diferentes </a:t>
            </a:r>
            <a:r>
              <a:rPr lang="es-EC" sz="1200" dirty="0" err="1"/>
              <a:t>kernels</a:t>
            </a:r>
            <a:r>
              <a:rPr lang="es-EC" sz="1200" dirty="0"/>
              <a:t> disminuyen en distintas proporciones</a:t>
            </a:r>
            <a:endParaRPr lang="es-EC" sz="1200" b="1" dirty="0" smtClean="0"/>
          </a:p>
        </p:txBody>
      </p:sp>
      <p:pic>
        <p:nvPicPr>
          <p:cNvPr id="1026" name="Picture 2" descr="Kernel unifor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56485"/>
            <a:ext cx="1294563" cy="10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Conector recto de flecha 82"/>
          <p:cNvCxnSpPr/>
          <p:nvPr/>
        </p:nvCxnSpPr>
        <p:spPr>
          <a:xfrm flipH="1">
            <a:off x="6559296" y="3759702"/>
            <a:ext cx="52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50605" y="301533"/>
            <a:ext cx="5732902" cy="58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s-ES" sz="4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C" sz="2400" dirty="0" smtClean="0"/>
              <a:t>Funciones de </a:t>
            </a:r>
            <a:r>
              <a:rPr lang="es-EC" sz="2400" dirty="0" err="1" smtClean="0"/>
              <a:t>Kernel</a:t>
            </a:r>
            <a:endParaRPr lang="es-EC" sz="2400" dirty="0"/>
          </a:p>
        </p:txBody>
      </p:sp>
      <p:pic>
        <p:nvPicPr>
          <p:cNvPr id="2050" name="Picture 2" descr="Kernel unifor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" y="1181056"/>
            <a:ext cx="2895969" cy="23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-182977" y="867384"/>
            <a:ext cx="2339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UNIFORME</a:t>
            </a:r>
            <a:endParaRPr lang="es-EC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45" y="827993"/>
            <a:ext cx="1085543" cy="4011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51" y="1605516"/>
            <a:ext cx="1191569" cy="1159794"/>
          </a:xfrm>
          <a:prstGeom prst="rect">
            <a:avLst/>
          </a:prstGeom>
        </p:spPr>
      </p:pic>
      <p:pic>
        <p:nvPicPr>
          <p:cNvPr id="2054" name="Picture 6" descr="Kernel epanechnikov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08" y="41550"/>
            <a:ext cx="2872366" cy="22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786" y="756979"/>
            <a:ext cx="1257743" cy="127216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240135" y="75833"/>
            <a:ext cx="2081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EPANECHNIKOV</a:t>
            </a:r>
            <a:endParaRPr lang="es-EC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703" y="393597"/>
            <a:ext cx="1415919" cy="331856"/>
          </a:xfrm>
          <a:prstGeom prst="rect">
            <a:avLst/>
          </a:prstGeom>
        </p:spPr>
      </p:pic>
      <p:pic>
        <p:nvPicPr>
          <p:cNvPr id="2056" name="Picture 8" descr="Kernel quartic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08" y="2275007"/>
            <a:ext cx="2861609" cy="22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7022246" y="2281739"/>
            <a:ext cx="2339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QUARTIC</a:t>
            </a:r>
            <a:endParaRPr lang="es-EC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077" y="2592805"/>
            <a:ext cx="1725923" cy="41716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1124" y="3041497"/>
            <a:ext cx="1401405" cy="1404634"/>
          </a:xfrm>
          <a:prstGeom prst="rect">
            <a:avLst/>
          </a:prstGeom>
        </p:spPr>
      </p:pic>
      <p:pic>
        <p:nvPicPr>
          <p:cNvPr id="2058" name="Picture 10" descr="Kernel triweight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08" y="4538617"/>
            <a:ext cx="2823918" cy="22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ernel triangle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2" y="4222908"/>
            <a:ext cx="2962276" cy="236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-338785" y="3884354"/>
            <a:ext cx="2339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TRIANGULAR</a:t>
            </a:r>
            <a:endParaRPr lang="es-EC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6751" y="4611068"/>
            <a:ext cx="1339506" cy="135168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7607" y="3909104"/>
            <a:ext cx="1547502" cy="290691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6970421" y="4611068"/>
            <a:ext cx="2339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TRWEIGHT</a:t>
            </a:r>
            <a:endParaRPr lang="es-EC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9334" y="4906401"/>
            <a:ext cx="1834666" cy="36693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6"/>
          <a:srcRect b="7308"/>
          <a:stretch/>
        </p:blipFill>
        <p:spPr>
          <a:xfrm>
            <a:off x="7349954" y="5236605"/>
            <a:ext cx="1719618" cy="16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4" y="1772002"/>
            <a:ext cx="3957235" cy="43815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6751" y="1123263"/>
            <a:ext cx="4429153" cy="340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s-ES" sz="40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C" sz="1800" dirty="0" smtClean="0"/>
              <a:t> Opciones utilizadas en el módulo </a:t>
            </a:r>
            <a:r>
              <a:rPr lang="es-EC" sz="1800" dirty="0" err="1" smtClean="0"/>
              <a:t>heatmap</a:t>
            </a:r>
            <a:r>
              <a:rPr lang="es-EC" sz="1800" dirty="0" smtClean="0"/>
              <a:t> para casos de dengue de 2007-2014</a:t>
            </a:r>
            <a:endParaRPr lang="es-EC" sz="1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41" y="3385459"/>
            <a:ext cx="2144112" cy="345349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324157" y="4224362"/>
            <a:ext cx="16991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Por alguna razón, al momento de generar como resultado una imagen Raster </a:t>
            </a:r>
            <a:r>
              <a:rPr lang="es-EC" sz="1400" dirty="0" err="1" smtClean="0"/>
              <a:t>Idrisi</a:t>
            </a:r>
            <a:r>
              <a:rPr lang="es-EC" sz="1400" dirty="0" smtClean="0"/>
              <a:t> las coordenadas se sitúan al revés. </a:t>
            </a:r>
            <a:endParaRPr lang="es-EC" sz="1400" dirty="0"/>
          </a:p>
        </p:txBody>
      </p:sp>
      <p:sp>
        <p:nvSpPr>
          <p:cNvPr id="12" name="Igual que 11"/>
          <p:cNvSpPr/>
          <p:nvPr/>
        </p:nvSpPr>
        <p:spPr>
          <a:xfrm>
            <a:off x="4310089" y="3048000"/>
            <a:ext cx="511629" cy="634092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24157" y="3701142"/>
            <a:ext cx="173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Error en el formato </a:t>
            </a:r>
          </a:p>
          <a:p>
            <a:pPr algn="ctr"/>
            <a:r>
              <a:rPr lang="es-EC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Raster </a:t>
            </a:r>
            <a:r>
              <a:rPr lang="es-EC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Idrisi</a:t>
            </a:r>
            <a:endParaRPr lang="es-EC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16137"/>
          <a:stretch/>
        </p:blipFill>
        <p:spPr>
          <a:xfrm>
            <a:off x="5082363" y="75277"/>
            <a:ext cx="2239790" cy="326316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410893" y="0"/>
            <a:ext cx="173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Resultado:</a:t>
            </a:r>
            <a:endParaRPr lang="es-EC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19507" y="307777"/>
            <a:ext cx="18962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err="1" smtClean="0"/>
              <a:t>Qgis</a:t>
            </a:r>
            <a:r>
              <a:rPr lang="es-EC" sz="1400" dirty="0" smtClean="0"/>
              <a:t> genera el mapa de calor y lo añade directamente a la ventana del mapa. Por defecto el mapa está sombreado en escala de grises, pero se le puede aplicar un estilo para mejorar la apariencia.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812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25" y="320374"/>
            <a:ext cx="7687474" cy="589805"/>
          </a:xfrm>
        </p:spPr>
        <p:txBody>
          <a:bodyPr/>
          <a:lstStyle/>
          <a:p>
            <a:pPr algn="ctr"/>
            <a:r>
              <a:rPr lang="es-EC" sz="2000" dirty="0" smtClean="0"/>
              <a:t>Mapa de frecuencia de puntos calientes </a:t>
            </a:r>
            <a:br>
              <a:rPr lang="es-EC" sz="2000" dirty="0" smtClean="0"/>
            </a:br>
            <a:r>
              <a:rPr lang="es-EC" sz="2000" dirty="0" smtClean="0"/>
              <a:t>entre el año 2007-2014</a:t>
            </a:r>
            <a:endParaRPr lang="es-EC" sz="2000" dirty="0"/>
          </a:p>
        </p:txBody>
      </p:sp>
      <p:sp>
        <p:nvSpPr>
          <p:cNvPr id="3" name="Elipse 2"/>
          <p:cNvSpPr/>
          <p:nvPr/>
        </p:nvSpPr>
        <p:spPr>
          <a:xfrm>
            <a:off x="165176" y="1191985"/>
            <a:ext cx="250372" cy="2503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415548" y="1132505"/>
            <a:ext cx="2828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Abrir el programa Terrset</a:t>
            </a:r>
            <a:endParaRPr lang="es-EC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27" y="1118507"/>
            <a:ext cx="495300" cy="32385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65176" y="1575315"/>
            <a:ext cx="250372" cy="2503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415548" y="1515835"/>
            <a:ext cx="3199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Como se dijo anteriormente, </a:t>
            </a:r>
            <a:r>
              <a:rPr lang="es-EC" sz="1600" dirty="0" err="1" smtClean="0"/>
              <a:t>Qgis</a:t>
            </a:r>
            <a:r>
              <a:rPr lang="es-EC" sz="1600" dirty="0" smtClean="0"/>
              <a:t> genera un error de coordenadas en el formato </a:t>
            </a:r>
            <a:r>
              <a:rPr lang="es-EC" sz="1600" dirty="0" err="1" smtClean="0"/>
              <a:t>Idrisi</a:t>
            </a:r>
            <a:r>
              <a:rPr lang="es-EC" sz="1600" dirty="0" smtClean="0"/>
              <a:t> Raster. Para corregir utilizamos el módulo </a:t>
            </a:r>
            <a:r>
              <a:rPr lang="es-EC" sz="1600" b="1" dirty="0" err="1" smtClean="0"/>
              <a:t>Transpose</a:t>
            </a:r>
            <a:endParaRPr lang="es-EC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9" y="2726011"/>
            <a:ext cx="1697926" cy="30267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528" y="3303827"/>
            <a:ext cx="2774560" cy="18660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8" y="2726011"/>
            <a:ext cx="1771540" cy="302164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4592690" y="1118507"/>
            <a:ext cx="250372" cy="2503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12242" y="994690"/>
            <a:ext cx="407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Para que las imágenes del 2007 al 2014 tengan el mismo número de filas y columnas, se utiliza el módulo </a:t>
            </a:r>
            <a:r>
              <a:rPr lang="es-EC" sz="1600" b="1" dirty="0" smtClean="0"/>
              <a:t>Project</a:t>
            </a:r>
            <a:endParaRPr lang="es-EC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104" y="1825687"/>
            <a:ext cx="2760545" cy="41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3276429" y="2823083"/>
            <a:ext cx="626252" cy="59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5349" t="5007" r="13164" b="9563"/>
          <a:stretch/>
        </p:blipFill>
        <p:spPr>
          <a:xfrm>
            <a:off x="1533777" y="2009552"/>
            <a:ext cx="579543" cy="59542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99325" y="320374"/>
            <a:ext cx="7687474" cy="589805"/>
          </a:xfrm>
        </p:spPr>
        <p:txBody>
          <a:bodyPr/>
          <a:lstStyle/>
          <a:p>
            <a:pPr algn="ctr"/>
            <a:r>
              <a:rPr lang="es-EC" sz="2000" dirty="0" smtClean="0"/>
              <a:t>Mapa de frecuencia de puntos calientes </a:t>
            </a:r>
            <a:br>
              <a:rPr lang="es-EC" sz="2000" dirty="0" smtClean="0"/>
            </a:br>
            <a:r>
              <a:rPr lang="es-EC" sz="2000" dirty="0" smtClean="0"/>
              <a:t>entre el año 2007-2014</a:t>
            </a:r>
            <a:endParaRPr lang="es-EC" sz="2000" dirty="0"/>
          </a:p>
        </p:txBody>
      </p:sp>
      <p:sp>
        <p:nvSpPr>
          <p:cNvPr id="6" name="Elipse 5"/>
          <p:cNvSpPr/>
          <p:nvPr/>
        </p:nvSpPr>
        <p:spPr>
          <a:xfrm>
            <a:off x="371564" y="1248186"/>
            <a:ext cx="250372" cy="2503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91116" y="1124369"/>
            <a:ext cx="407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Para sacar la frecuencia vamos a multiplicar las imágenes</a:t>
            </a:r>
            <a:endParaRPr lang="es-EC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8534" t="30021" r="28274" b="24948"/>
          <a:stretch/>
        </p:blipFill>
        <p:spPr>
          <a:xfrm>
            <a:off x="711954" y="2009553"/>
            <a:ext cx="595422" cy="595423"/>
          </a:xfrm>
          <a:prstGeom prst="rect">
            <a:avLst/>
          </a:prstGeom>
        </p:spPr>
      </p:pic>
      <p:sp>
        <p:nvSpPr>
          <p:cNvPr id="11" name="Multiplicar 10"/>
          <p:cNvSpPr/>
          <p:nvPr/>
        </p:nvSpPr>
        <p:spPr>
          <a:xfrm>
            <a:off x="1307376" y="2147146"/>
            <a:ext cx="226401" cy="2764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796165" y="1774256"/>
            <a:ext cx="47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P1</a:t>
            </a:r>
            <a:endParaRPr lang="es-EC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34006" y="1754587"/>
            <a:ext cx="47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P2</a:t>
            </a:r>
            <a:endParaRPr lang="es-EC" sz="1400" b="1" dirty="0"/>
          </a:p>
        </p:txBody>
      </p:sp>
      <p:sp>
        <p:nvSpPr>
          <p:cNvPr id="14" name="Multiplicar 13"/>
          <p:cNvSpPr/>
          <p:nvPr/>
        </p:nvSpPr>
        <p:spPr>
          <a:xfrm>
            <a:off x="2112895" y="2147146"/>
            <a:ext cx="226401" cy="2764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4847" t="6517" r="9864" b="6517"/>
          <a:stretch/>
        </p:blipFill>
        <p:spPr>
          <a:xfrm>
            <a:off x="2372043" y="2009273"/>
            <a:ext cx="604594" cy="595703"/>
          </a:xfrm>
          <a:prstGeom prst="rect">
            <a:avLst/>
          </a:prstGeom>
        </p:spPr>
      </p:pic>
      <p:sp>
        <p:nvSpPr>
          <p:cNvPr id="16" name="Igual que 15"/>
          <p:cNvSpPr/>
          <p:nvPr/>
        </p:nvSpPr>
        <p:spPr>
          <a:xfrm>
            <a:off x="2976637" y="2178728"/>
            <a:ext cx="234396" cy="213282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429" y="2009272"/>
            <a:ext cx="626252" cy="59570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455217" y="1747146"/>
            <a:ext cx="47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P3</a:t>
            </a:r>
            <a:endParaRPr lang="es-EC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50469" y="2147145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661743" y="2132663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2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523456" y="2137514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3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440699" y="2114879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6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18534" t="30021" r="28274" b="24948"/>
          <a:stretch/>
        </p:blipFill>
        <p:spPr>
          <a:xfrm>
            <a:off x="709861" y="2823490"/>
            <a:ext cx="595422" cy="59542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1305283" y="2961083"/>
            <a:ext cx="226401" cy="2764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794072" y="2588193"/>
            <a:ext cx="47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P1</a:t>
            </a:r>
            <a:endParaRPr lang="es-EC" sz="1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631913" y="2568524"/>
            <a:ext cx="47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P2</a:t>
            </a:r>
            <a:endParaRPr lang="es-EC" sz="1400" b="1" dirty="0"/>
          </a:p>
        </p:txBody>
      </p:sp>
      <p:sp>
        <p:nvSpPr>
          <p:cNvPr id="28" name="Multiplicar 27"/>
          <p:cNvSpPr/>
          <p:nvPr/>
        </p:nvSpPr>
        <p:spPr>
          <a:xfrm>
            <a:off x="2110802" y="2961083"/>
            <a:ext cx="226401" cy="2764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/>
          <a:srcRect l="4847" t="6517" r="9864" b="6517"/>
          <a:stretch/>
        </p:blipFill>
        <p:spPr>
          <a:xfrm>
            <a:off x="2369950" y="2823210"/>
            <a:ext cx="604594" cy="595703"/>
          </a:xfrm>
          <a:prstGeom prst="rect">
            <a:avLst/>
          </a:prstGeom>
        </p:spPr>
      </p:pic>
      <p:sp>
        <p:nvSpPr>
          <p:cNvPr id="30" name="Igual que 29"/>
          <p:cNvSpPr/>
          <p:nvPr/>
        </p:nvSpPr>
        <p:spPr>
          <a:xfrm>
            <a:off x="2974544" y="2992665"/>
            <a:ext cx="234396" cy="213282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453124" y="2561083"/>
            <a:ext cx="47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P3</a:t>
            </a:r>
            <a:endParaRPr lang="es-EC" sz="14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48376" y="2961082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659650" y="2946600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0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521363" y="2951451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3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438606" y="2928816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0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533777" y="2823490"/>
            <a:ext cx="579543" cy="59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CuadroTexto 37"/>
          <p:cNvSpPr txBox="1"/>
          <p:nvPr/>
        </p:nvSpPr>
        <p:spPr>
          <a:xfrm>
            <a:off x="1687759" y="2936128"/>
            <a:ext cx="2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0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61" y="3774612"/>
            <a:ext cx="4276725" cy="254317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987" y="1881607"/>
            <a:ext cx="3810000" cy="44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8794</TotalTime>
  <Words>489</Words>
  <Application>Microsoft Office PowerPoint</Application>
  <PresentationFormat>Presentación en pantalla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Verdana</vt:lpstr>
      <vt:lpstr>Tema de Office</vt:lpstr>
      <vt:lpstr>Práctica: Heatmap para datos de casos de dengue de  2007-2014</vt:lpstr>
      <vt:lpstr>Plugin Heat Map (Qgis)</vt:lpstr>
      <vt:lpstr>Presentación de PowerPoint</vt:lpstr>
      <vt:lpstr>Presentación de PowerPoint</vt:lpstr>
      <vt:lpstr>Presentación de PowerPoint</vt:lpstr>
      <vt:lpstr>Mapa de frecuencia de puntos calientes  entre el año 2007-2014</vt:lpstr>
      <vt:lpstr>Mapa de frecuencia de puntos calientes  entre el año 2007-2014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Emmanuellle Quentin</dc:creator>
  <cp:lastModifiedBy>Karina Lalangui</cp:lastModifiedBy>
  <cp:revision>355</cp:revision>
  <dcterms:created xsi:type="dcterms:W3CDTF">2015-03-12T14:22:52Z</dcterms:created>
  <dcterms:modified xsi:type="dcterms:W3CDTF">2016-10-26T14:58:13Z</dcterms:modified>
</cp:coreProperties>
</file>